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"/>
  </p:notesMasterIdLst>
  <p:sldIdLst>
    <p:sldId id="257" r:id="rId2"/>
  </p:sldIdLst>
  <p:sldSz cx="3801586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119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915"/>
    <p:restoredTop sz="95728" autoAdjust="0"/>
  </p:normalViewPr>
  <p:slideViewPr>
    <p:cSldViewPr snapToGrid="0">
      <p:cViewPr varScale="1">
        <p:scale>
          <a:sx n="33" d="100"/>
          <a:sy n="33" d="100"/>
        </p:scale>
        <p:origin x="1912" y="264"/>
      </p:cViewPr>
      <p:guideLst>
        <p:guide orient="horz" pos="6735"/>
        <p:guide pos="11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Эозинофилы %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321452504607131E-2"/>
                  <c:y val="3.48675034867503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9F-F54E-A412-259BC36CECF4}"/>
                </c:ext>
              </c:extLst>
            </c:dLbl>
            <c:dLbl>
              <c:idx val="1"/>
              <c:layout>
                <c:manualLayout>
                  <c:x val="-4.6509395767018485E-2"/>
                  <c:y val="9.065550906555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9F-F54E-A412-259BC36CECF4}"/>
                </c:ext>
              </c:extLst>
            </c:dLbl>
            <c:dLbl>
              <c:idx val="2"/>
              <c:layout>
                <c:manualLayout>
                  <c:x val="-3.9860459596805717E-2"/>
                  <c:y val="0.101115760111575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9F-F54E-A412-259BC36CECF4}"/>
                </c:ext>
              </c:extLst>
            </c:dLbl>
            <c:dLbl>
              <c:idx val="3"/>
              <c:layout>
                <c:manualLayout>
                  <c:x val="-3.5427835483330623E-2"/>
                  <c:y val="8.7168758716875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9F-F54E-A412-259BC36CECF4}"/>
                </c:ext>
              </c:extLst>
            </c:dLbl>
            <c:dLbl>
              <c:idx val="4"/>
              <c:layout>
                <c:manualLayout>
                  <c:x val="-4.2076771653543385E-2"/>
                  <c:y val="0.101115760111576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9F-F54E-A412-259BC36CECF4}"/>
                </c:ext>
              </c:extLst>
            </c:dLbl>
            <c:dLbl>
              <c:idx val="5"/>
              <c:layout>
                <c:manualLayout>
                  <c:x val="-5.5374643993968839E-2"/>
                  <c:y val="6.6248256624825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9F-F54E-A412-259BC36CEC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март 2023</c:v>
                </c:pt>
                <c:pt idx="1">
                  <c:v>май 2023</c:v>
                </c:pt>
                <c:pt idx="2">
                  <c:v>июнь 2023</c:v>
                </c:pt>
                <c:pt idx="3">
                  <c:v>август 2023</c:v>
                </c:pt>
                <c:pt idx="4">
                  <c:v>октябрь 2023</c:v>
                </c:pt>
                <c:pt idx="5">
                  <c:v>ноябрь 2023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30</c:v>
                </c:pt>
                <c:pt idx="1">
                  <c:v>20</c:v>
                </c:pt>
                <c:pt idx="2">
                  <c:v>32</c:v>
                </c:pt>
                <c:pt idx="3">
                  <c:v>22</c:v>
                </c:pt>
                <c:pt idx="4">
                  <c:v>25</c:v>
                </c:pt>
                <c:pt idx="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9F-F54E-A412-259BC36CEC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65568576"/>
        <c:axId val="1665352160"/>
      </c:lineChart>
      <c:catAx>
        <c:axId val="16655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spc="2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65352160"/>
        <c:crosses val="autoZero"/>
        <c:auto val="1"/>
        <c:lblAlgn val="ctr"/>
        <c:lblOffset val="100"/>
        <c:noMultiLvlLbl val="0"/>
      </c:catAx>
      <c:valAx>
        <c:axId val="166535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spc="2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655685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20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711B-9FED-A84D-A492-F8FE6EF5B3B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CF6F-4173-5E4F-979A-B5DB2B90F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CF6F-4173-5E4F-979A-B5DB2B90F1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1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829" y="1900770"/>
            <a:ext cx="27053319" cy="9979025"/>
          </a:xfrm>
        </p:spPr>
        <p:txBody>
          <a:bodyPr anchor="b">
            <a:normAutofit/>
          </a:bodyPr>
          <a:lstStyle>
            <a:lvl1pPr algn="ctr">
              <a:defRPr sz="14967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9829" y="12117387"/>
            <a:ext cx="27053319" cy="5939896"/>
          </a:xfrm>
        </p:spPr>
        <p:txBody>
          <a:bodyPr anchor="t">
            <a:normAutofit/>
          </a:bodyPr>
          <a:lstStyle>
            <a:lvl1pPr marL="0" indent="0" algn="ctr">
              <a:buNone/>
              <a:defRPr sz="6548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039" y="14757336"/>
            <a:ext cx="30887889" cy="1767121"/>
          </a:xfrm>
        </p:spPr>
        <p:txBody>
          <a:bodyPr anchor="b">
            <a:normAutofit/>
          </a:bodyPr>
          <a:lstStyle>
            <a:lvl1pPr algn="l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2626" y="2906377"/>
            <a:ext cx="25649308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9039" y="16524457"/>
            <a:ext cx="30887889" cy="1539421"/>
          </a:xfrm>
        </p:spPr>
        <p:txBody>
          <a:bodyPr>
            <a:normAutofit/>
          </a:bodyPr>
          <a:lstStyle>
            <a:lvl1pPr marL="0" indent="0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2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037" y="1900771"/>
            <a:ext cx="30887886" cy="9741426"/>
          </a:xfrm>
        </p:spPr>
        <p:txBody>
          <a:bodyPr anchor="ctr">
            <a:normAutofit/>
          </a:bodyPr>
          <a:lstStyle>
            <a:lvl1pPr algn="l">
              <a:defRPr sz="9978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9032" y="13542962"/>
            <a:ext cx="30887889" cy="4514321"/>
          </a:xfrm>
        </p:spPr>
        <p:txBody>
          <a:bodyPr anchor="ctr">
            <a:normAutofit/>
          </a:bodyPr>
          <a:lstStyle>
            <a:lvl1pPr marL="0" indent="0" algn="l">
              <a:buNone/>
              <a:defRPr sz="6236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3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08639" y="2453361"/>
            <a:ext cx="1900793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46131" y="8553450"/>
            <a:ext cx="1900793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435" y="1900771"/>
            <a:ext cx="28987089" cy="8553447"/>
          </a:xfrm>
        </p:spPr>
        <p:txBody>
          <a:bodyPr anchor="ctr">
            <a:normAutofit/>
          </a:bodyPr>
          <a:lstStyle>
            <a:lvl1pPr algn="l">
              <a:defRPr sz="9978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22230" y="10454217"/>
            <a:ext cx="27561507" cy="118797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9032" y="13542962"/>
            <a:ext cx="30887889" cy="451432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6236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7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035" y="10316339"/>
            <a:ext cx="30887889" cy="4579800"/>
          </a:xfrm>
        </p:spPr>
        <p:txBody>
          <a:bodyPr anchor="b">
            <a:normAutofit/>
          </a:bodyPr>
          <a:lstStyle>
            <a:lvl1pPr algn="l">
              <a:defRPr sz="9978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9031" y="14896139"/>
            <a:ext cx="30887892" cy="268277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36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08639" y="2453361"/>
            <a:ext cx="1900793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46131" y="8553450"/>
            <a:ext cx="1900793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435" y="1900771"/>
            <a:ext cx="28987089" cy="8553447"/>
          </a:xfrm>
        </p:spPr>
        <p:txBody>
          <a:bodyPr anchor="ctr">
            <a:normAutofit/>
          </a:bodyPr>
          <a:lstStyle>
            <a:lvl1pPr algn="l">
              <a:defRPr sz="9978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9035" y="12117388"/>
            <a:ext cx="30887889" cy="277195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7483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9032" y="14889339"/>
            <a:ext cx="30887889" cy="3167944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7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037" y="1900771"/>
            <a:ext cx="30887886" cy="855344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9035" y="10929408"/>
            <a:ext cx="30887889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9032" y="13542962"/>
            <a:ext cx="30887889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3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9039" y="1900767"/>
            <a:ext cx="30887882" cy="59398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05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554323" y="1900765"/>
            <a:ext cx="6892601" cy="161565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9036" y="1900767"/>
            <a:ext cx="23522315" cy="16156517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7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7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832" y="10316339"/>
            <a:ext cx="27086302" cy="4579800"/>
          </a:xfrm>
        </p:spPr>
        <p:txBody>
          <a:bodyPr anchor="b"/>
          <a:lstStyle>
            <a:lvl1pPr algn="r">
              <a:defRPr sz="12472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827" y="14896139"/>
            <a:ext cx="2708630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8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9036" y="8315853"/>
            <a:ext cx="15206345" cy="9741432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0579" y="8315854"/>
            <a:ext cx="15206345" cy="9741429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6638" y="8289454"/>
            <a:ext cx="14308741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9036" y="10112673"/>
            <a:ext cx="15206345" cy="7944609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90326" y="8315854"/>
            <a:ext cx="14356601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40581" y="10112673"/>
            <a:ext cx="15206348" cy="7944609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0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8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034" y="4989513"/>
            <a:ext cx="11066511" cy="4276725"/>
          </a:xfrm>
        </p:spPr>
        <p:txBody>
          <a:bodyPr anchor="b">
            <a:normAutofit/>
          </a:bodyPr>
          <a:lstStyle>
            <a:lvl1pPr algn="l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4193" y="1900770"/>
            <a:ext cx="18532736" cy="16156517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9034" y="9266238"/>
            <a:ext cx="11066511" cy="5702300"/>
          </a:xfrm>
        </p:spPr>
        <p:txBody>
          <a:bodyPr>
            <a:normAutofit/>
          </a:bodyPr>
          <a:lstStyle>
            <a:lvl1pPr marL="0" indent="0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5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034" y="4989513"/>
            <a:ext cx="16631943" cy="4276725"/>
          </a:xfrm>
        </p:spPr>
        <p:txBody>
          <a:bodyPr anchor="b">
            <a:normAutofit/>
          </a:bodyPr>
          <a:lstStyle>
            <a:lvl1pPr algn="l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179117" y="-57023"/>
            <a:ext cx="10216760" cy="21526183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9034" y="9266238"/>
            <a:ext cx="16631943" cy="5702300"/>
          </a:xfrm>
        </p:spPr>
        <p:txBody>
          <a:bodyPr>
            <a:normAutofit/>
          </a:bodyPr>
          <a:lstStyle>
            <a:lvl1pPr marL="0" indent="0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953376" y="18344380"/>
            <a:ext cx="2851190" cy="1138480"/>
          </a:xfrm>
        </p:spPr>
        <p:txBody>
          <a:bodyPr/>
          <a:lstStyle/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9035" y="18344380"/>
            <a:ext cx="15919143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496529" y="18344380"/>
            <a:ext cx="1005796" cy="1138480"/>
          </a:xfrm>
        </p:spPr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9039" y="1900767"/>
            <a:ext cx="30887882" cy="5939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9039" y="8315853"/>
            <a:ext cx="30887882" cy="9741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56549" y="18344380"/>
            <a:ext cx="4989582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D1D485E-17E2-4D96-8223-12EB7A2C17C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9036" y="18344380"/>
            <a:ext cx="2352231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83732" y="18344380"/>
            <a:ext cx="171859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4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1425595" rtl="0" eaLnBrk="1" latinLnBrk="0" hangingPunct="1">
        <a:spcBef>
          <a:spcPct val="0"/>
        </a:spcBef>
        <a:buNone/>
        <a:defRPr sz="9978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6236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561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498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436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436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3742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3742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3742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100000"/>
        <a:buFont typeface="Arial"/>
        <a:buChar char="•"/>
        <a:defRPr sz="3742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0">
              <a:schemeClr val="accent5">
                <a:lumMod val="40000"/>
                <a:lumOff val="60000"/>
              </a:schemeClr>
            </a:gs>
            <a:gs pos="58000">
              <a:schemeClr val="tx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174"/>
            <a:ext cx="38045571" cy="3629600"/>
          </a:xfrm>
        </p:spPr>
        <p:txBody>
          <a:bodyPr>
            <a:normAutofit/>
          </a:bodyPr>
          <a:lstStyle/>
          <a:p>
            <a:r>
              <a:rPr lang="ru-RU" sz="4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Клиническое наблюдение аллергического бронхолегочного аспергиллеза у больного</a:t>
            </a:r>
            <a:r>
              <a:rPr lang="en-US" sz="4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муковисцидозом</a:t>
            </a:r>
            <a:br>
              <a:rPr lang="ru-RU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Дарья Александровна, врач-пульмонолог, педиатр, БУЗОО Областная детская клиническая больница, г. Омск, </a:t>
            </a:r>
            <a:r>
              <a:rPr lang="en-US" sz="2800" kern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kern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kern="0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800" kern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dariabel7@gmail.com</a:t>
            </a:r>
            <a:br>
              <a:rPr lang="ru-RU" sz="28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Павлинова Елена Борисовна д.м.н., профессор, заведующая кафедрой госпитальной педиатрии с курсом ДПО </a:t>
            </a:r>
            <a:r>
              <a:rPr lang="ru-RU" sz="2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ОмГМУ Минздрава России, г. Омск</a:t>
            </a:r>
            <a:br>
              <a:rPr lang="ru-RU" sz="2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Сафонова Татьяна Ивановна заведующая пульмонологическим отделением с Центром муковисцидоза </a:t>
            </a:r>
            <a:r>
              <a:rPr lang="ru-RU" sz="28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БУЗОО Областная детская клиническая больница, г. Омск</a:t>
            </a:r>
            <a:br>
              <a:rPr lang="en-US" sz="2800" kern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не имело спонсорской поддержки.</a:t>
            </a:r>
            <a:r>
              <a:rPr lang="ru-RU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869" y="3698352"/>
            <a:ext cx="8447009" cy="464742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Аллергический бронхолегочный аспергиллез (АБЛА) — заболевание легких, которое может возникать у больных муковисцидозом и характеризуется гиперчувствительностью к аллергенам </a:t>
            </a:r>
            <a:r>
              <a:rPr lang="e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Aspergillus fumigatus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Распространенность АБЛА при муковисцидозе значительно варьируется в разных исследованиях: от 3% до 25%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Диагностика АБЛА</a:t>
            </a:r>
            <a:r>
              <a:rPr lang="e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пациентов с муковисцидозом затруднена из-за неспецифической симптоматики, приводящей к поздней диагностике. Развитие АБЛА осложняет течение основного заболевания и без лечения приводит к развитию фиброза легких и необратимой дыхательной недостаточности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25240" y="8589825"/>
            <a:ext cx="8487895" cy="1692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1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клинического случая АБЛА при наличии тяжелого заболевания бронхо-легочной системы с применением современных методов исследования.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240" y="10681409"/>
            <a:ext cx="8460638" cy="208857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основана на анализе медицинской документации пациента Г.А.</a:t>
            </a:r>
            <a:r>
              <a:rPr lang="e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наблюдающегося в пульмонологическом отделении с Центром муковисцидоза областной детской клинической больницы г. Омска.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07458" y="3660287"/>
            <a:ext cx="9301167" cy="230832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87">
              <a:spcBef>
                <a:spcPts val="528"/>
              </a:spcBef>
              <a:buClr>
                <a:srgbClr val="873624"/>
              </a:buClr>
            </a:pPr>
            <a:r>
              <a:rPr lang="ru-RU" sz="2400" spc="-1" dirty="0">
                <a:solidFill>
                  <a:schemeClr val="bg1"/>
                </a:solidFill>
                <a:latin typeface="Times New Roman"/>
                <a:ea typeface="Tahoma"/>
              </a:rPr>
              <a:t>По результатам лабораторных методов исследования с марта 2023г отмечалась стойкая </a:t>
            </a:r>
            <a:r>
              <a:rPr lang="ru-RU" sz="2400" spc="-1" dirty="0" err="1">
                <a:solidFill>
                  <a:schemeClr val="bg1"/>
                </a:solidFill>
                <a:latin typeface="Times New Roman"/>
                <a:ea typeface="Tahoma"/>
              </a:rPr>
              <a:t>эозинофилия</a:t>
            </a:r>
            <a:r>
              <a:rPr lang="ru-RU" sz="2400" spc="-1" dirty="0">
                <a:solidFill>
                  <a:schemeClr val="bg1"/>
                </a:solidFill>
                <a:latin typeface="Times New Roman"/>
                <a:ea typeface="Tahoma"/>
              </a:rPr>
              <a:t> в общем анализе крови (рис.1). По результатам обследования, глистная инвазия исключена. В период с марта по ноябрь 2023г отмечалось нарастание уровня общего </a:t>
            </a:r>
            <a:r>
              <a:rPr lang="en-US" sz="2400" spc="-1" dirty="0" err="1">
                <a:solidFill>
                  <a:schemeClr val="bg1"/>
                </a:solidFill>
                <a:latin typeface="Times New Roman"/>
                <a:ea typeface="Tahoma"/>
              </a:rPr>
              <a:t>IgE</a:t>
            </a:r>
            <a:r>
              <a:rPr lang="en-US" sz="2400" spc="-1" dirty="0">
                <a:solidFill>
                  <a:schemeClr val="bg1"/>
                </a:solidFill>
                <a:latin typeface="Times New Roman"/>
                <a:ea typeface="Tahoma"/>
              </a:rPr>
              <a:t> </a:t>
            </a:r>
            <a:r>
              <a:rPr lang="ru-RU" sz="2400" spc="-1" dirty="0">
                <a:solidFill>
                  <a:schemeClr val="bg1"/>
                </a:solidFill>
                <a:latin typeface="Times New Roman"/>
                <a:ea typeface="Tahoma"/>
              </a:rPr>
              <a:t>в крови в 23 раза: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8,8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кМЕ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/л и 202,7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кМЕ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/л соответственно.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Эозинофилия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90% также отмечалась в микроскопии мокроты. </a:t>
            </a:r>
            <a:endParaRPr lang="ru-RU" sz="2400" spc="-1" dirty="0">
              <a:solidFill>
                <a:schemeClr val="bg1"/>
              </a:solidFill>
              <a:latin typeface="Times New Roman"/>
              <a:ea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07458" y="7978311"/>
            <a:ext cx="9301167" cy="193899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" algn="just">
              <a:spcBef>
                <a:spcPts val="528"/>
              </a:spcBef>
              <a:buClr>
                <a:srgbClr val="873624"/>
              </a:buClr>
            </a:pPr>
            <a:r>
              <a:rPr lang="ru-RU" sz="2400" dirty="0">
                <a:latin typeface="Times New Roman" panose="02020603050405020304" pitchFamily="18" charset="0"/>
              </a:rPr>
              <a:t>По результатам МСКТ органов грудной клетки определялся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 «дерево в почках» с перибронхиальной инфильтрацией, признаки хронического перибронхиального воспаления, наличие «свежего» ателектаза доли легкого при отсутствии двусторонних «летучих» инфильтратов (рис. 2).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38869" y="13179811"/>
            <a:ext cx="8536324" cy="61247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их обсуждение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анамнеза заболевания пациента известно, что диагноз муковисцидоз был выставлен после получения положительного результата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иммунореактивного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трипсина по неонатальному скринингу 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62,92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/мл), высоких показателей уровня хлоридов пота (97 ммоль/л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Диагноз был подтвержден ДНК-диагностикой.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возрасте 13 лет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пациента появились жалобы на непродуктивный приступообразный кашель, преимущественно в вечернее и ночное время с навязчивым компонентом, который купировался ингаляцией ингаляционного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глюкокортикостероида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бронхолитиком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короткого действия через небулайзер. Сохранялся продуктивный кашель с отхождением мокроты в объеме до 15 мл в сутки,  всегда с комочками (пробками) от зеленого до коричневого цвета. Одышку, затрудненное дыхание пациент не отмечал.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07458" y="15216554"/>
            <a:ext cx="9301167" cy="343696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3601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1.Диагностика АБЛА</a:t>
            </a:r>
            <a:r>
              <a:rPr lang="e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больных муковисцидозом затруднена ввиду стертой клинической картины,  что может приводить к поздней диагностике. 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Демонстрация данного клинического случая свидетельствует о необходимости сохранения настороженности в отношении АБЛА, как у пациентов с муковисцидозом, так и с другой патологией бронхо-легочной системы.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007458" y="18873678"/>
            <a:ext cx="9301167" cy="21236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457218" indent="-457218" algn="just">
              <a:buFont typeface="+mj-lt"/>
              <a:buAutoNum type="arabicPeriod"/>
              <a:tabLst>
                <a:tab pos="355614" algn="l"/>
                <a:tab pos="711228" algn="l"/>
                <a:tab pos="1066842" algn="l"/>
                <a:tab pos="1422456" algn="l"/>
                <a:tab pos="1778071" algn="l"/>
                <a:tab pos="2133685" algn="l"/>
                <a:tab pos="2489298" algn="l"/>
                <a:tab pos="2844912" algn="l"/>
                <a:tab pos="3200526" algn="l"/>
                <a:tab pos="3556140" algn="l"/>
                <a:tab pos="3911754" algn="l"/>
                <a:tab pos="4267368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Минздрав Российской Федерации. Клинические рекомендации: Кистозный фиброз (муковисцидоз). 2021. </a:t>
            </a:r>
          </a:p>
          <a:p>
            <a:pPr marL="457218" indent="-457218" algn="just">
              <a:buFont typeface="+mj-lt"/>
              <a:buAutoNum type="arabicPeriod"/>
              <a:tabLst>
                <a:tab pos="355614" algn="l"/>
                <a:tab pos="711228" algn="l"/>
                <a:tab pos="1066842" algn="l"/>
                <a:tab pos="1422456" algn="l"/>
                <a:tab pos="1778071" algn="l"/>
                <a:tab pos="2133685" algn="l"/>
                <a:tab pos="2489298" algn="l"/>
                <a:tab pos="2844912" algn="l"/>
                <a:tab pos="3200526" algn="l"/>
                <a:tab pos="3556140" algn="l"/>
                <a:tab pos="3911754" algn="l"/>
                <a:tab pos="4267368" algn="l"/>
              </a:tabLst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Madeline 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Rebecca 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Guidelines: Treatment of Allergic Bronchopulmonary Aspergillosis in Cystic Fibrosis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</a:t>
            </a:r>
            <a:r>
              <a:rPr lang="e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Pharmacother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2022;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56(2):181-192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73168B-F48B-EB4B-ADF7-4196D31F2EF9}"/>
              </a:ext>
            </a:extLst>
          </p:cNvPr>
          <p:cNvSpPr txBox="1"/>
          <p:nvPr/>
        </p:nvSpPr>
        <p:spPr>
          <a:xfrm>
            <a:off x="12083479" y="14140233"/>
            <a:ext cx="8505768" cy="4308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Рис.2. МСКТ органов грудной клетки пациента Г.А. март 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C2A21E-0503-4940-8347-36CFF4BEE09F}"/>
              </a:ext>
            </a:extLst>
          </p:cNvPr>
          <p:cNvSpPr txBox="1"/>
          <p:nvPr/>
        </p:nvSpPr>
        <p:spPr>
          <a:xfrm>
            <a:off x="12083479" y="8709582"/>
            <a:ext cx="8505768" cy="4308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Рис.1. Динамика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эозинофилии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пациента Г.А. в течение 9месяцев.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CDC4F12-A976-54FD-D604-50DC78FAD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534402"/>
              </p:ext>
            </p:extLst>
          </p:nvPr>
        </p:nvGraphicFramePr>
        <p:xfrm>
          <a:off x="12083479" y="3489552"/>
          <a:ext cx="11331691" cy="510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57D71F-B7F5-521D-F466-FA7A96B7E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70" t="12038" r="25294" b="10414"/>
          <a:stretch/>
        </p:blipFill>
        <p:spPr>
          <a:xfrm>
            <a:off x="12083479" y="9543204"/>
            <a:ext cx="4963611" cy="44888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25423C-B825-D791-6508-0716A7541F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79" t="18098" r="25686" b="8479"/>
          <a:stretch/>
        </p:blipFill>
        <p:spPr>
          <a:xfrm>
            <a:off x="18560528" y="9512720"/>
            <a:ext cx="4854642" cy="44402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B530B9-C642-F3E0-1B98-04D543A42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14" t="10952" r="26672" b="3668"/>
          <a:stretch/>
        </p:blipFill>
        <p:spPr>
          <a:xfrm>
            <a:off x="12083479" y="14815296"/>
            <a:ext cx="5183766" cy="4927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A7A119-0E1C-07C1-A2CC-1802FC77CEA4}"/>
              </a:ext>
            </a:extLst>
          </p:cNvPr>
          <p:cNvSpPr txBox="1"/>
          <p:nvPr/>
        </p:nvSpPr>
        <p:spPr>
          <a:xfrm>
            <a:off x="27007458" y="10143533"/>
            <a:ext cx="9301167" cy="489364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АБЛА основана на применении системных 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глюкокортикостероидов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(ГКС), ингаляционных 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глюкокортикостероидов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иГКС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азольных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противогрибковых лекарственных средств (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вориконазол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итраконазол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[1]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Пациенту был назначен курс противогрибковой терапии 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вориконазолом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ингаляции с </a:t>
            </a:r>
            <a:r>
              <a:rPr lang="ru-RU" sz="2400" dirty="0" err="1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иГКС</a:t>
            </a:r>
            <a:r>
              <a:rPr lang="ru-RU" sz="2400" dirty="0">
                <a:solidFill>
                  <a:srgbClr val="14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spc="-1" dirty="0">
                <a:solidFill>
                  <a:srgbClr val="14141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На этом фоне отмечалось купирование непродуктивного приступообразного кашля в вечерние и ночные часы, снижение уровня </a:t>
            </a:r>
            <a:r>
              <a:rPr lang="ru-RU" sz="2400" spc="-1" dirty="0" err="1">
                <a:solidFill>
                  <a:srgbClr val="14141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эозинофилии</a:t>
            </a:r>
            <a:r>
              <a:rPr lang="ru-RU" sz="2400" spc="-1" dirty="0">
                <a:solidFill>
                  <a:srgbClr val="14141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в общем анализе крови до 10-11%, положительная динамика МСКТ-легких: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освобождения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бронхоэктазов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мокроты, уменьшения степени выраженности неравномерности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пневматизации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отсутствие ателектаза средней доли справа. (рис. 3)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3425148-230D-68A9-C8A7-FABB20B23FEC}"/>
              </a:ext>
            </a:extLst>
          </p:cNvPr>
          <p:cNvSpPr/>
          <p:nvPr/>
        </p:nvSpPr>
        <p:spPr>
          <a:xfrm>
            <a:off x="27007458" y="6104120"/>
            <a:ext cx="9301167" cy="156966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" algn="just">
              <a:spcBef>
                <a:spcPts val="528"/>
              </a:spcBef>
              <a:buClr>
                <a:srgbClr val="873624"/>
              </a:buClr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Серологически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в крови были определены специфические антитела класса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G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к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Aspergillus fumigatus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 Результаты специфических антител класса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к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Aspergillus fumigatus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были охарактеризованы как умеренная реактивность на аллерген.  </a:t>
            </a:r>
            <a:endParaRPr lang="ru-RU" sz="2400" spc="-1" dirty="0">
              <a:solidFill>
                <a:schemeClr val="bg1"/>
              </a:solidFill>
              <a:latin typeface="Times New Roman"/>
              <a:ea typeface="Tahom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073A8-EADB-29F7-41C0-3572E24FD3CA}"/>
              </a:ext>
            </a:extLst>
          </p:cNvPr>
          <p:cNvSpPr txBox="1"/>
          <p:nvPr/>
        </p:nvSpPr>
        <p:spPr>
          <a:xfrm>
            <a:off x="12083479" y="19979344"/>
            <a:ext cx="8959368" cy="4308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Рис.3. МСКТ органов грудной клетки пациента Г.А. февраль 2024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AD887EE-A416-FC6B-F710-0462C124A0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8" t="14484" r="26273" b="2496"/>
          <a:stretch/>
        </p:blipFill>
        <p:spPr>
          <a:xfrm>
            <a:off x="18377806" y="14758411"/>
            <a:ext cx="5049600" cy="50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4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21339</TotalTime>
  <Words>724</Words>
  <Application>Microsoft Macintosh PowerPoint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Сетка</vt:lpstr>
      <vt:lpstr>Клиническое наблюдение аллергического бронхолегочного аспергиллеза у больного муковисцидозом Медведева Дарья Александровна, врач-пульмонолог, педиатр, БУЗОО Областная детская клиническая больница, г. Омск, e-mail dariabel7@gmail.com Павлинова Елена Борисовна д.м.н., профессор, заведующая кафедрой госпитальной педиатрии с курсом ДПО ФГБОУ ВО ОмГМУ Минздрава России, г. Омск Сафонова Татьяна Ивановна заведующая пульмонологическим отделением с Центром муковисцидоза БУЗОО Областная детская клиническая больница, г. Омск  Исследование не имело спонсорской поддержки.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Беликова</dc:creator>
  <cp:lastModifiedBy>Дарья Беликова</cp:lastModifiedBy>
  <cp:revision>76</cp:revision>
  <dcterms:created xsi:type="dcterms:W3CDTF">2019-02-26T12:29:20Z</dcterms:created>
  <dcterms:modified xsi:type="dcterms:W3CDTF">2024-03-13T13:09:50Z</dcterms:modified>
</cp:coreProperties>
</file>